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64" r:id="rId2"/>
    <p:sldId id="256" r:id="rId3"/>
    <p:sldId id="257" r:id="rId4"/>
    <p:sldId id="268" r:id="rId5"/>
    <p:sldId id="270" r:id="rId6"/>
    <p:sldId id="269" r:id="rId7"/>
    <p:sldId id="271" r:id="rId8"/>
    <p:sldId id="259" r:id="rId9"/>
    <p:sldId id="272" r:id="rId10"/>
    <p:sldId id="274" r:id="rId11"/>
    <p:sldId id="260" r:id="rId12"/>
    <p:sldId id="275" r:id="rId13"/>
    <p:sldId id="261" r:id="rId14"/>
    <p:sldId id="265" r:id="rId15"/>
    <p:sldId id="267" r:id="rId16"/>
    <p:sldId id="263" r:id="rId1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279" autoAdjust="0"/>
    <p:restoredTop sz="94699" autoAdjust="0"/>
  </p:normalViewPr>
  <p:slideViewPr>
    <p:cSldViewPr>
      <p:cViewPr varScale="1">
        <p:scale>
          <a:sx n="118" d="100"/>
          <a:sy n="118" d="100"/>
        </p:scale>
        <p:origin x="-56" y="-8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9F785-20CE-49F0-8BE0-35949525A26E}" type="datetimeFigureOut">
              <a:rPr lang="sk-SK" smtClean="0"/>
              <a:pPr/>
              <a:t>9.11.2022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CF2F9-61D2-4000-894A-470B16C9A844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9F3F-7E61-4A68-ADFC-3DAB75118D8B}" type="datetimeFigureOut">
              <a:rPr lang="sk-SK" smtClean="0"/>
              <a:pPr/>
              <a:t>9.11.2022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BBF05-2817-4977-833A-5E040DCE0B1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9F3F-7E61-4A68-ADFC-3DAB75118D8B}" type="datetimeFigureOut">
              <a:rPr lang="sk-SK" smtClean="0"/>
              <a:pPr/>
              <a:t>9.11.2022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BBF05-2817-4977-833A-5E040DCE0B1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9F3F-7E61-4A68-ADFC-3DAB75118D8B}" type="datetimeFigureOut">
              <a:rPr lang="sk-SK" smtClean="0"/>
              <a:pPr/>
              <a:t>9.11.2022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BBF05-2817-4977-833A-5E040DCE0B1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9F3F-7E61-4A68-ADFC-3DAB75118D8B}" type="datetimeFigureOut">
              <a:rPr lang="sk-SK" smtClean="0"/>
              <a:pPr/>
              <a:t>9.11.2022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BBF05-2817-4977-833A-5E040DCE0B1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9F3F-7E61-4A68-ADFC-3DAB75118D8B}" type="datetimeFigureOut">
              <a:rPr lang="sk-SK" smtClean="0"/>
              <a:pPr/>
              <a:t>9.11.2022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BBF05-2817-4977-833A-5E040DCE0B1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9F3F-7E61-4A68-ADFC-3DAB75118D8B}" type="datetimeFigureOut">
              <a:rPr lang="sk-SK" smtClean="0"/>
              <a:pPr/>
              <a:t>9.11.2022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BBF05-2817-4977-833A-5E040DCE0B1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9F3F-7E61-4A68-ADFC-3DAB75118D8B}" type="datetimeFigureOut">
              <a:rPr lang="sk-SK" smtClean="0"/>
              <a:pPr/>
              <a:t>9.11.2022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BBF05-2817-4977-833A-5E040DCE0B1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9F3F-7E61-4A68-ADFC-3DAB75118D8B}" type="datetimeFigureOut">
              <a:rPr lang="sk-SK" smtClean="0"/>
              <a:pPr/>
              <a:t>9.11.2022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BBF05-2817-4977-833A-5E040DCE0B1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9F3F-7E61-4A68-ADFC-3DAB75118D8B}" type="datetimeFigureOut">
              <a:rPr lang="sk-SK" smtClean="0"/>
              <a:pPr/>
              <a:t>9.11.2022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BBF05-2817-4977-833A-5E040DCE0B1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9F3F-7E61-4A68-ADFC-3DAB75118D8B}" type="datetimeFigureOut">
              <a:rPr lang="sk-SK" smtClean="0"/>
              <a:pPr/>
              <a:t>9.11.2022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BBF05-2817-4977-833A-5E040DCE0B1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9F3F-7E61-4A68-ADFC-3DAB75118D8B}" type="datetimeFigureOut">
              <a:rPr lang="sk-SK" smtClean="0"/>
              <a:pPr/>
              <a:t>9.11.2022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BBF05-2817-4977-833A-5E040DCE0B1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D9F3F-7E61-4A68-ADFC-3DAB75118D8B}" type="datetimeFigureOut">
              <a:rPr lang="sk-SK" smtClean="0"/>
              <a:pPr/>
              <a:t>9.11.2022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BBF05-2817-4977-833A-5E040DCE0B1D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43" name="Picture 7"/>
          <p:cNvPicPr>
            <a:picLocks noChangeAspect="1" noChangeArrowheads="1"/>
          </p:cNvPicPr>
          <p:nvPr/>
        </p:nvPicPr>
        <p:blipFill>
          <a:blip r:embed="rId2" cstate="print"/>
          <a:srcRect l="7619" t="7385" r="18095" b="17258"/>
          <a:stretch>
            <a:fillRect/>
          </a:stretch>
        </p:blipFill>
        <p:spPr bwMode="auto">
          <a:xfrm>
            <a:off x="323528" y="548680"/>
            <a:ext cx="8568952" cy="459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BlokTextu 1"/>
          <p:cNvSpPr txBox="1"/>
          <p:nvPr/>
        </p:nvSpPr>
        <p:spPr>
          <a:xfrm>
            <a:off x="0" y="198884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800" dirty="0" smtClean="0"/>
              <a:t>Súdržnosť textu,</a:t>
            </a:r>
          </a:p>
          <a:p>
            <a:pPr algn="ctr"/>
            <a:r>
              <a:rPr lang="sk-SK" sz="4800" dirty="0" smtClean="0"/>
              <a:t> prostriedky súdržnosti textu</a:t>
            </a:r>
            <a:endParaRPr lang="sk-SK" sz="4800" dirty="0"/>
          </a:p>
        </p:txBody>
      </p:sp>
      <p:sp>
        <p:nvSpPr>
          <p:cNvPr id="3" name="BlokTextu 2"/>
          <p:cNvSpPr txBox="1"/>
          <p:nvPr/>
        </p:nvSpPr>
        <p:spPr>
          <a:xfrm>
            <a:off x="5508104" y="5733256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Martin Šima, Branislav Sopko, </a:t>
            </a:r>
          </a:p>
          <a:p>
            <a:r>
              <a:rPr lang="sk-SK" dirty="0" smtClean="0"/>
              <a:t>Pedro Yuki  Koreeda, Samuel Miščík</a:t>
            </a:r>
          </a:p>
        </p:txBody>
      </p:sp>
      <p:pic>
        <p:nvPicPr>
          <p:cNvPr id="65538" name="Picture 2" descr="people group Icon 13108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5229200"/>
            <a:ext cx="1512168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tory time Icon 210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4953000"/>
            <a:ext cx="1905000" cy="190500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107504" y="97468"/>
            <a:ext cx="9036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b="1" dirty="0" smtClean="0"/>
              <a:t>Konektory</a:t>
            </a:r>
            <a:endParaRPr lang="sk-SK" sz="4800" b="1" dirty="0"/>
          </a:p>
        </p:txBody>
      </p:sp>
      <p:sp>
        <p:nvSpPr>
          <p:cNvPr id="4" name="BlokTextu 3"/>
          <p:cNvSpPr txBox="1"/>
          <p:nvPr/>
        </p:nvSpPr>
        <p:spPr>
          <a:xfrm>
            <a:off x="251520" y="908720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/>
              <a:t>a) Jazykové (príklad) </a:t>
            </a:r>
            <a:endParaRPr lang="sk-SK" sz="3200" b="1" dirty="0"/>
          </a:p>
        </p:txBody>
      </p:sp>
      <p:pic>
        <p:nvPicPr>
          <p:cNvPr id="82946" name="Picture 2" descr="https://cdn.discordapp.com/attachments/806189125270634506/1039607496911880252/imag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700808"/>
            <a:ext cx="6695062" cy="42484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tory time Icon 210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4953000"/>
            <a:ext cx="1905000" cy="190500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107504" y="97468"/>
            <a:ext cx="9036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b="1" dirty="0" smtClean="0"/>
              <a:t>Konektory</a:t>
            </a:r>
            <a:endParaRPr lang="sk-SK" sz="4800" b="1" dirty="0"/>
          </a:p>
        </p:txBody>
      </p:sp>
      <p:sp>
        <p:nvSpPr>
          <p:cNvPr id="4" name="BlokTextu 3"/>
          <p:cNvSpPr txBox="1"/>
          <p:nvPr/>
        </p:nvSpPr>
        <p:spPr>
          <a:xfrm>
            <a:off x="251520" y="87910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/>
              <a:t>b</a:t>
            </a:r>
            <a:r>
              <a:rPr lang="sk-SK" sz="3200" b="1" dirty="0" smtClean="0"/>
              <a:t>) Obsahové </a:t>
            </a:r>
            <a:endParaRPr lang="sk-SK" sz="3200" b="1" dirty="0"/>
          </a:p>
        </p:txBody>
      </p:sp>
      <p:sp>
        <p:nvSpPr>
          <p:cNvPr id="5" name="Zástupný objekt pre obsah 2">
            <a:extLst>
              <a:ext uri="{FF2B5EF4-FFF2-40B4-BE49-F238E27FC236}">
                <a16:creationId xmlns="" xmlns:a16="http://schemas.microsoft.com/office/drawing/2014/main" id="{3D0A8F59-1058-44EB-12C4-728F1C9D1DDD}"/>
              </a:ext>
            </a:extLst>
          </p:cNvPr>
          <p:cNvSpPr txBox="1">
            <a:spLocks/>
          </p:cNvSpPr>
          <p:nvPr/>
        </p:nvSpPr>
        <p:spPr>
          <a:xfrm>
            <a:off x="0" y="1484784"/>
            <a:ext cx="9144000" cy="53732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sk-SK" sz="2800" b="1" dirty="0" smtClean="0"/>
              <a:t>Téma</a:t>
            </a:r>
            <a:endParaRPr lang="sk-SK" sz="2800" b="1" dirty="0"/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sk-SK" sz="2000" dirty="0"/>
              <a:t>P</a:t>
            </a:r>
            <a:r>
              <a:rPr lang="sk-SK" sz="2000" dirty="0" smtClean="0"/>
              <a:t>rítomná v celom texte</a:t>
            </a:r>
            <a:endParaRPr lang="sk-SK" sz="2000" dirty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sk-SK" sz="2800" b="1" dirty="0" smtClean="0"/>
              <a:t>Kompozičné celky</a:t>
            </a:r>
            <a:endParaRPr kumimoji="0" lang="sk-SK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sk-SK" sz="2000" dirty="0"/>
              <a:t>Ú</a:t>
            </a:r>
            <a:r>
              <a:rPr lang="sk-SK" sz="2000" dirty="0" smtClean="0"/>
              <a:t>vod, jadro, záver napr. vo výklade</a:t>
            </a:r>
            <a:endParaRPr kumimoji="0" lang="sk-SK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sk-SK" sz="2800" b="1" dirty="0" smtClean="0"/>
              <a:t>Časová </a:t>
            </a:r>
            <a:r>
              <a:rPr lang="sk-SK" sz="2800" b="1" dirty="0"/>
              <a:t>línia </a:t>
            </a:r>
            <a:endParaRPr kumimoji="0" lang="sk-SK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sk-SK" sz="2000" dirty="0"/>
              <a:t>N</a:t>
            </a:r>
            <a:r>
              <a:rPr lang="sk-SK" sz="2000" dirty="0" smtClean="0"/>
              <a:t>apr</a:t>
            </a:r>
            <a:r>
              <a:rPr lang="sk-SK" sz="2000" dirty="0"/>
              <a:t>. v rozprávaní, v životopise </a:t>
            </a:r>
            <a:endParaRPr kumimoji="0" lang="sk-SK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sk-SK" sz="2800" b="1" dirty="0" smtClean="0"/>
              <a:t>Postupnosť krokov</a:t>
            </a:r>
            <a:endParaRPr lang="sk-SK" sz="2800" b="1" dirty="0"/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sk-SK" sz="2000" dirty="0"/>
              <a:t>N</a:t>
            </a:r>
            <a:r>
              <a:rPr lang="pt-BR" sz="2000" dirty="0" smtClean="0"/>
              <a:t>apr. pri referáte, správe o exkurzii</a:t>
            </a:r>
            <a:endParaRPr lang="sk-SK" sz="2800" b="1" dirty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sk-SK" sz="2800" b="1" dirty="0" smtClean="0"/>
              <a:t>Opakovanie motívu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sk-SK" sz="2000" dirty="0"/>
              <a:t>N</a:t>
            </a:r>
            <a:r>
              <a:rPr lang="pt-BR" sz="2000" dirty="0" smtClean="0"/>
              <a:t>apr. pri opise </a:t>
            </a:r>
            <a:endParaRPr lang="sk-SK" sz="2000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sk-SK" sz="2800" b="1" dirty="0" smtClean="0"/>
              <a:t>Opakovanie zložky obsahu</a:t>
            </a:r>
            <a:endParaRPr lang="sk-SK" sz="2800" b="1" dirty="0" smtClean="0"/>
          </a:p>
        </p:txBody>
      </p:sp>
      <p:pic>
        <p:nvPicPr>
          <p:cNvPr id="69634" name="Picture 2" descr="search book Icon 105979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88640"/>
            <a:ext cx="1977008" cy="1977008"/>
          </a:xfrm>
          <a:prstGeom prst="rect">
            <a:avLst/>
          </a:prstGeom>
          <a:noFill/>
        </p:spPr>
      </p:pic>
      <p:pic>
        <p:nvPicPr>
          <p:cNvPr id="6963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2276872"/>
            <a:ext cx="4350677" cy="1420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3758131"/>
            <a:ext cx="3791149" cy="462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tory time Icon 210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4953000"/>
            <a:ext cx="1905000" cy="190500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107504" y="97468"/>
            <a:ext cx="9036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b="1" dirty="0" smtClean="0"/>
              <a:t>Konektory</a:t>
            </a:r>
            <a:endParaRPr lang="sk-SK" sz="4800" b="1" dirty="0"/>
          </a:p>
        </p:txBody>
      </p:sp>
      <p:sp>
        <p:nvSpPr>
          <p:cNvPr id="4" name="BlokTextu 3"/>
          <p:cNvSpPr txBox="1"/>
          <p:nvPr/>
        </p:nvSpPr>
        <p:spPr>
          <a:xfrm>
            <a:off x="251520" y="87910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/>
              <a:t>b</a:t>
            </a:r>
            <a:r>
              <a:rPr lang="sk-SK" sz="3200" b="1" dirty="0" smtClean="0"/>
              <a:t>) Obsahové (príklad) </a:t>
            </a:r>
            <a:endParaRPr lang="sk-SK" sz="32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844824"/>
            <a:ext cx="6917210" cy="44715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tory time Icon 210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4953000"/>
            <a:ext cx="1905000" cy="190500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107504" y="97468"/>
            <a:ext cx="9036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b="1" dirty="0" smtClean="0"/>
              <a:t>Konektory</a:t>
            </a:r>
            <a:endParaRPr lang="sk-SK" sz="4800" b="1" dirty="0"/>
          </a:p>
        </p:txBody>
      </p:sp>
      <p:sp>
        <p:nvSpPr>
          <p:cNvPr id="4" name="BlokTextu 3"/>
          <p:cNvSpPr txBox="1"/>
          <p:nvPr/>
        </p:nvSpPr>
        <p:spPr>
          <a:xfrm>
            <a:off x="251520" y="87910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/>
              <a:t>c</a:t>
            </a:r>
            <a:r>
              <a:rPr lang="sk-SK" sz="3200" b="1" dirty="0" smtClean="0"/>
              <a:t>) Mimojazykové </a:t>
            </a:r>
            <a:endParaRPr lang="sk-SK" sz="3200" b="1" dirty="0"/>
          </a:p>
        </p:txBody>
      </p:sp>
      <p:sp>
        <p:nvSpPr>
          <p:cNvPr id="5" name="Zástupný objekt pre obsah 2">
            <a:extLst>
              <a:ext uri="{FF2B5EF4-FFF2-40B4-BE49-F238E27FC236}">
                <a16:creationId xmlns="" xmlns:a16="http://schemas.microsoft.com/office/drawing/2014/main" id="{3D0A8F59-1058-44EB-12C4-728F1C9D1DDD}"/>
              </a:ext>
            </a:extLst>
          </p:cNvPr>
          <p:cNvSpPr txBox="1">
            <a:spLocks/>
          </p:cNvSpPr>
          <p:nvPr/>
        </p:nvSpPr>
        <p:spPr>
          <a:xfrm>
            <a:off x="0" y="1700808"/>
            <a:ext cx="7020272" cy="4824536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sk-SK" sz="2800" b="1" dirty="0" smtClean="0"/>
              <a:t>Mimika a gestikulácia (pri hovorenom texte)</a:t>
            </a:r>
            <a:endParaRPr lang="sk-SK" sz="2800" b="1" dirty="0"/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sk-SK" sz="2000" dirty="0"/>
              <a:t>P</a:t>
            </a:r>
            <a:r>
              <a:rPr lang="sk-SK" sz="2000" dirty="0" smtClean="0"/>
              <a:t>rítomná pohyby tela, napr. ukazovanie prstom na miesto alebo osobu o ktorej hovoríme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sk-SK" sz="2000" dirty="0"/>
              <a:t>P</a:t>
            </a:r>
            <a:r>
              <a:rPr lang="sk-SK" sz="2000" dirty="0" smtClean="0"/>
              <a:t>ohyby tváre, napr. úsmev, zamračenie </a:t>
            </a:r>
            <a:endParaRPr lang="sk-SK" sz="2000" dirty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l-PL" sz="2800" b="1" dirty="0" smtClean="0"/>
              <a:t>Odkaz na predchádzajúcu komunikačnú situáciu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sk-SK" sz="2000" dirty="0" smtClean="0"/>
              <a:t>Ale veď si mi minule povedal, že to tak nie je.</a:t>
            </a:r>
            <a:endParaRPr kumimoji="0" lang="sk-SK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 descr="resources Icon 50751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91536" y="5196408"/>
            <a:ext cx="1616968" cy="1616968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107504" y="97468"/>
            <a:ext cx="9036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b="1" dirty="0" smtClean="0"/>
              <a:t>Zdroje:</a:t>
            </a:r>
            <a:endParaRPr lang="sk-SK" sz="4800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467544" y="908721"/>
            <a:ext cx="777686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/>
              <a:t>CALTÍKOVÁ, M. – LAUKOVÁ, Z. – POLAKOVIČOVÁ, A. – ŠTARKOVÁ, Ľ. 2010. Učebnica Slovenský jazyk pre stredné školy. Bratislava : </a:t>
            </a:r>
            <a:r>
              <a:rPr lang="sk-SK" sz="1400" dirty="0" err="1" smtClean="0"/>
              <a:t>Orbis</a:t>
            </a:r>
            <a:r>
              <a:rPr lang="sk-SK" sz="1400" dirty="0" smtClean="0"/>
              <a:t> </a:t>
            </a:r>
            <a:r>
              <a:rPr lang="sk-SK" sz="1400" dirty="0" err="1" smtClean="0"/>
              <a:t>Pictus</a:t>
            </a:r>
            <a:r>
              <a:rPr lang="sk-SK" sz="1400" dirty="0" smtClean="0"/>
              <a:t>, 2010, s. 3 – 5 ISBN 80-8120-017-5</a:t>
            </a:r>
          </a:p>
          <a:p>
            <a:endParaRPr lang="sk-SK" sz="1400" dirty="0" smtClean="0"/>
          </a:p>
          <a:p>
            <a:r>
              <a:rPr lang="sk-SK" sz="1400" dirty="0" smtClean="0"/>
              <a:t>Súdržnosť textu, prostriedky súdržnosti textu I. [</a:t>
            </a:r>
            <a:r>
              <a:rPr lang="sk-SK" sz="1400" dirty="0" err="1" smtClean="0"/>
              <a:t>online</a:t>
            </a:r>
            <a:r>
              <a:rPr lang="sk-SK" sz="1400" dirty="0" smtClean="0"/>
              <a:t>]. 29. 9. 2010. Dostupné na WWW: &lt;http://naucnystyl.blogspot.com/2010/09/sudrznost-textu-prostriedky-sudrznosti_29.html&gt;</a:t>
            </a:r>
          </a:p>
          <a:p>
            <a:endParaRPr lang="sk-SK" sz="1400" dirty="0" smtClean="0"/>
          </a:p>
          <a:p>
            <a:r>
              <a:rPr lang="sk-SK" sz="1400" dirty="0" smtClean="0"/>
              <a:t>Súdržnosť textu, prostriedky súdržnosti textu I. [</a:t>
            </a:r>
            <a:r>
              <a:rPr lang="sk-SK" sz="1400" dirty="0" err="1" smtClean="0"/>
              <a:t>online</a:t>
            </a:r>
            <a:r>
              <a:rPr lang="sk-SK" sz="1400" dirty="0" smtClean="0"/>
              <a:t>]. 26. 9. 2010. Dostupné na WWW: &lt;http://naucnystyl2.blogspot.com/2010/09/sudrznost-textu-prostriedky-sudrznosti.html&gt;</a:t>
            </a:r>
          </a:p>
          <a:p>
            <a:endParaRPr lang="sk-SK" sz="1400" dirty="0" smtClean="0"/>
          </a:p>
          <a:p>
            <a:r>
              <a:rPr lang="sk-SK" sz="1400" dirty="0" smtClean="0"/>
              <a:t>Náučný štýl [</a:t>
            </a:r>
            <a:r>
              <a:rPr lang="sk-SK" sz="1400" dirty="0" err="1" smtClean="0"/>
              <a:t>online</a:t>
            </a:r>
            <a:r>
              <a:rPr lang="sk-SK" sz="1400" dirty="0" smtClean="0"/>
              <a:t>]. 5. 3. 2015. Dostupné na WWW: &lt;https://www.zones.sk/studentske-prace/gramatika/11210-naucny-styl-prehlad/&gt;</a:t>
            </a:r>
          </a:p>
          <a:p>
            <a:endParaRPr lang="sk-SK" sz="1400" dirty="0" smtClean="0"/>
          </a:p>
          <a:p>
            <a:r>
              <a:rPr lang="sk-SK" sz="1400" dirty="0" smtClean="0"/>
              <a:t>Súvetie [</a:t>
            </a:r>
            <a:r>
              <a:rPr lang="sk-SK" sz="1400" dirty="0" err="1" smtClean="0"/>
              <a:t>online</a:t>
            </a:r>
            <a:r>
              <a:rPr lang="sk-SK" sz="1400" dirty="0" smtClean="0"/>
              <a:t>]. Dostupné na WWW: &lt;https://slovake.eu/sk/learning/grammar/sentences/com&gt;</a:t>
            </a:r>
          </a:p>
          <a:p>
            <a:endParaRPr lang="sk-SK" sz="1400" dirty="0" smtClean="0"/>
          </a:p>
          <a:p>
            <a:r>
              <a:rPr lang="sk-SK" sz="1400" dirty="0" smtClean="0"/>
              <a:t>Náučný štýl [</a:t>
            </a:r>
            <a:r>
              <a:rPr lang="sk-SK" sz="1400" dirty="0" err="1" smtClean="0"/>
              <a:t>online</a:t>
            </a:r>
            <a:r>
              <a:rPr lang="sk-SK" sz="1400" dirty="0" smtClean="0"/>
              <a:t>]. 25. 5. 2014. Dostupné na WWW: &lt;https://referaty.aktuality.sk/naucny-styl-maturitna-tema/referat-30744&gt;</a:t>
            </a:r>
          </a:p>
          <a:p>
            <a:endParaRPr lang="sk-SK" sz="1400" dirty="0" smtClean="0"/>
          </a:p>
          <a:p>
            <a:r>
              <a:rPr lang="sk-SK" sz="1400" dirty="0" smtClean="0"/>
              <a:t>Staroba [</a:t>
            </a:r>
            <a:r>
              <a:rPr lang="sk-SK" sz="1400" dirty="0" err="1" smtClean="0"/>
              <a:t>online</a:t>
            </a:r>
            <a:r>
              <a:rPr lang="sk-SK" sz="1400" dirty="0" smtClean="0"/>
              <a:t>]. Dostupné na WWW: &lt;https://ssost.edupage.org/files/AKO_PISAT_VYKLAD.doc&gt;</a:t>
            </a:r>
          </a:p>
          <a:p>
            <a:endParaRPr lang="sk-SK" sz="1400" dirty="0" smtClean="0"/>
          </a:p>
          <a:p>
            <a:endParaRPr lang="sk-SK" sz="1400" dirty="0" smtClean="0"/>
          </a:p>
          <a:p>
            <a:endParaRPr lang="sk-SK" sz="1400" dirty="0" smtClean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43" name="Picture 7"/>
          <p:cNvPicPr>
            <a:picLocks noChangeAspect="1" noChangeArrowheads="1"/>
          </p:cNvPicPr>
          <p:nvPr/>
        </p:nvPicPr>
        <p:blipFill>
          <a:blip r:embed="rId2" cstate="print"/>
          <a:srcRect l="7619" t="7385" r="18095" b="17258"/>
          <a:stretch>
            <a:fillRect/>
          </a:stretch>
        </p:blipFill>
        <p:spPr bwMode="auto">
          <a:xfrm>
            <a:off x="323528" y="980728"/>
            <a:ext cx="8568952" cy="459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BlokTextu 1"/>
          <p:cNvSpPr txBox="1"/>
          <p:nvPr/>
        </p:nvSpPr>
        <p:spPr>
          <a:xfrm>
            <a:off x="0" y="2564904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000" dirty="0" smtClean="0"/>
              <a:t>Ďakujeme za pozornosť</a:t>
            </a:r>
            <a:endParaRPr lang="sk-SK" sz="6000" dirty="0"/>
          </a:p>
        </p:txBody>
      </p:sp>
      <p:pic>
        <p:nvPicPr>
          <p:cNvPr id="77826" name="Picture 2" descr="team champion Icon 9680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5517232"/>
            <a:ext cx="1400944" cy="140094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/>
          <p:cNvSpPr txBox="1"/>
          <p:nvPr/>
        </p:nvSpPr>
        <p:spPr>
          <a:xfrm>
            <a:off x="0" y="1340768"/>
            <a:ext cx="91440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1500" dirty="0" smtClean="0"/>
              <a:t>ČAS NA </a:t>
            </a:r>
          </a:p>
          <a:p>
            <a:pPr algn="ctr"/>
            <a:r>
              <a:rPr lang="sk-SK" sz="11500" dirty="0" smtClean="0"/>
              <a:t>KAHOOT</a:t>
            </a:r>
            <a:endParaRPr lang="sk-SK" sz="11500" dirty="0"/>
          </a:p>
        </p:txBody>
      </p:sp>
      <p:pic>
        <p:nvPicPr>
          <p:cNvPr id="66574" name="Picture 14" descr="quiz Icon 324147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573016"/>
            <a:ext cx="3706416" cy="3706417"/>
          </a:xfrm>
          <a:prstGeom prst="rect">
            <a:avLst/>
          </a:prstGeom>
          <a:noFill/>
        </p:spPr>
      </p:pic>
      <p:pic>
        <p:nvPicPr>
          <p:cNvPr id="66576" name="Picture 16" descr="quiz Icon 46160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8520" y="-171400"/>
            <a:ext cx="2880320" cy="2880320"/>
          </a:xfrm>
          <a:prstGeom prst="rect">
            <a:avLst/>
          </a:prstGeom>
          <a:noFill/>
        </p:spPr>
      </p:pic>
      <p:pic>
        <p:nvPicPr>
          <p:cNvPr id="66578" name="Picture 18" descr="Party Icon 166203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-747464"/>
            <a:ext cx="4138464" cy="4138465"/>
          </a:xfrm>
          <a:prstGeom prst="rect">
            <a:avLst/>
          </a:prstGeom>
          <a:noFill/>
        </p:spPr>
      </p:pic>
      <p:pic>
        <p:nvPicPr>
          <p:cNvPr id="66580" name="Picture 20" descr="Party Icon 483503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6512" y="4149080"/>
            <a:ext cx="2880320" cy="288032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tory time Icon 210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4953000"/>
            <a:ext cx="1905000" cy="1905000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107504" y="97468"/>
            <a:ext cx="9036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b="1" dirty="0" smtClean="0"/>
              <a:t>Súdržnosť textu</a:t>
            </a:r>
            <a:endParaRPr lang="sk-SK" sz="4800" b="1" dirty="0"/>
          </a:p>
        </p:txBody>
      </p:sp>
      <p:sp>
        <p:nvSpPr>
          <p:cNvPr id="13" name="Zástupný objekt pre obsah 2">
            <a:extLst>
              <a:ext uri="{FF2B5EF4-FFF2-40B4-BE49-F238E27FC236}">
                <a16:creationId xmlns="" xmlns:a16="http://schemas.microsoft.com/office/drawing/2014/main" id="{4B200703-BCE2-8F91-6EFE-8291EA69027D}"/>
              </a:ext>
            </a:extLst>
          </p:cNvPr>
          <p:cNvSpPr txBox="1">
            <a:spLocks/>
          </p:cNvSpPr>
          <p:nvPr/>
        </p:nvSpPr>
        <p:spPr>
          <a:xfrm>
            <a:off x="9600" y="1052736"/>
            <a:ext cx="9134400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Vety na seba tematicky nadväzujú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sk-SK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Útvary s väčšou súdržnosťou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sk-SK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Útvary s menšou súdržnosťou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Chronológia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sk-SK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 minulosti po súčasnosť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Logika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sk-SK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Uplatňuje sa vo výklade príčiny a následku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sk-SK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Má jasne stanovené zákony a postupy (indukcia a dedukcia)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sk-SK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Využíva sa hlavne pri argumentovaní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Kompozícia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sk-SK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31" name="Picture 7" descr="chain Icon 10445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43912">
            <a:off x="6264471" y="1449063"/>
            <a:ext cx="1798256" cy="179825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tory time Icon 210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4953000"/>
            <a:ext cx="1905000" cy="190500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107504" y="97468"/>
            <a:ext cx="9036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b="1" dirty="0" smtClean="0"/>
              <a:t>Vetosled</a:t>
            </a:r>
            <a:endParaRPr lang="sk-SK" sz="4800" b="1" dirty="0"/>
          </a:p>
        </p:txBody>
      </p:sp>
      <p:sp>
        <p:nvSpPr>
          <p:cNvPr id="4" name="BlokTextu 3"/>
          <p:cNvSpPr txBox="1"/>
          <p:nvPr/>
        </p:nvSpPr>
        <p:spPr>
          <a:xfrm>
            <a:off x="467544" y="980728"/>
            <a:ext cx="576064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/>
              <a:t>- </a:t>
            </a:r>
            <a:r>
              <a:rPr lang="sk-SK" sz="2000" dirty="0" smtClean="0"/>
              <a:t>Určuje poradie a miesto viet v súvetnej konštrukcii</a:t>
            </a:r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107504" y="1628800"/>
            <a:ext cx="5184576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k-SK" sz="2400" dirty="0" smtClean="0"/>
              <a:t>   </a:t>
            </a:r>
            <a:r>
              <a:rPr lang="sk-SK" sz="2800" b="1" dirty="0"/>
              <a:t>Z</a:t>
            </a:r>
            <a:r>
              <a:rPr lang="sk-SK" sz="2800" b="1" dirty="0" smtClean="0"/>
              <a:t>lučovacie priraďovacie súvetie </a:t>
            </a:r>
            <a:endParaRPr lang="sk-SK" sz="2400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467544" y="2175247"/>
            <a:ext cx="7128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/>
              <a:t>- Poradie rovnocenných viet v zlučovacom priraďovacom súvetí je zameniteľné</a:t>
            </a:r>
          </a:p>
          <a:p>
            <a:r>
              <a:rPr lang="sk-SK" sz="2000" dirty="0" smtClean="0"/>
              <a:t>- Záleží na autorskom zámere</a:t>
            </a:r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107504" y="3212976"/>
            <a:ext cx="5184576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sk-SK" sz="2800" b="1" dirty="0" smtClean="0"/>
              <a:t>Príklady:</a:t>
            </a:r>
            <a:endParaRPr lang="sk-SK" sz="2800" b="1" dirty="0"/>
          </a:p>
        </p:txBody>
      </p:sp>
      <p:sp>
        <p:nvSpPr>
          <p:cNvPr id="9" name="BlokTextu 8"/>
          <p:cNvSpPr txBox="1"/>
          <p:nvPr/>
        </p:nvSpPr>
        <p:spPr>
          <a:xfrm>
            <a:off x="467544" y="3830851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i="1" dirty="0" smtClean="0"/>
              <a:t>Každé ráno si umy zuby a vyčisti si tvár.</a:t>
            </a:r>
          </a:p>
          <a:p>
            <a:r>
              <a:rPr lang="sk-SK" sz="2000" i="1" dirty="0" smtClean="0"/>
              <a:t>Vyčisti si tvár a umy si zuby každé ráno.</a:t>
            </a:r>
            <a:endParaRPr lang="sk-SK" sz="2000" i="1" dirty="0"/>
          </a:p>
        </p:txBody>
      </p:sp>
      <p:sp>
        <p:nvSpPr>
          <p:cNvPr id="10" name="BlokTextu 9"/>
          <p:cNvSpPr txBox="1"/>
          <p:nvPr/>
        </p:nvSpPr>
        <p:spPr>
          <a:xfrm>
            <a:off x="467544" y="4766955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i="1" dirty="0" smtClean="0"/>
              <a:t>Pozdravte ho a zaželajte mu všetko najlepšie k narodeninám.</a:t>
            </a:r>
          </a:p>
          <a:p>
            <a:r>
              <a:rPr lang="sk-SK" sz="2000" i="1" dirty="0" smtClean="0"/>
              <a:t>Zaželajte mu všetko najlepšie k narodeninám a pozdravte ho.</a:t>
            </a:r>
            <a:endParaRPr lang="sk-SK" sz="2000" i="1" dirty="0"/>
          </a:p>
        </p:txBody>
      </p:sp>
      <p:pic>
        <p:nvPicPr>
          <p:cNvPr id="72708" name="Picture 4" descr="sequence Icon 52491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2708920"/>
            <a:ext cx="1760984" cy="176098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tory time Icon 210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4953000"/>
            <a:ext cx="1905000" cy="190500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107504" y="97468"/>
            <a:ext cx="9036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b="1" dirty="0" smtClean="0"/>
              <a:t>Vetosled</a:t>
            </a:r>
            <a:endParaRPr lang="sk-SK" sz="4800" b="1" dirty="0"/>
          </a:p>
        </p:txBody>
      </p:sp>
      <p:sp>
        <p:nvSpPr>
          <p:cNvPr id="5" name="BlokTextu 4"/>
          <p:cNvSpPr txBox="1"/>
          <p:nvPr/>
        </p:nvSpPr>
        <p:spPr>
          <a:xfrm>
            <a:off x="107504" y="838454"/>
            <a:ext cx="5184576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k-SK" sz="2400" dirty="0" smtClean="0"/>
              <a:t>   </a:t>
            </a:r>
            <a:r>
              <a:rPr lang="sk-SK" sz="2800" b="1" dirty="0"/>
              <a:t>P</a:t>
            </a:r>
            <a:r>
              <a:rPr lang="sk-SK" sz="2800" b="1" dirty="0" smtClean="0"/>
              <a:t>odraďovacie súvetie </a:t>
            </a:r>
            <a:endParaRPr lang="sk-SK" sz="2800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467544" y="1444714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sk-SK" sz="2000" dirty="0" smtClean="0"/>
              <a:t> Zvyčajne sa na začiatku nachádza hlavná veta a za ňou nasleduje vedľajšia veta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107504" y="2607295"/>
            <a:ext cx="5184576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sk-SK" sz="2800" b="1" dirty="0" smtClean="0"/>
              <a:t>Príklady:</a:t>
            </a:r>
            <a:endParaRPr lang="sk-SK" sz="2800" b="1" dirty="0"/>
          </a:p>
        </p:txBody>
      </p:sp>
      <p:sp>
        <p:nvSpPr>
          <p:cNvPr id="9" name="BlokTextu 8"/>
          <p:cNvSpPr txBox="1"/>
          <p:nvPr/>
        </p:nvSpPr>
        <p:spPr>
          <a:xfrm>
            <a:off x="467544" y="3100898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i="1" dirty="0" smtClean="0"/>
              <a:t>Bol zdravý, dokým nezačal veľa jesť.</a:t>
            </a:r>
          </a:p>
          <a:p>
            <a:r>
              <a:rPr lang="sk-SK" sz="2000" i="1" dirty="0" smtClean="0"/>
              <a:t>Nešli do školy, pretože mali prázdniny.</a:t>
            </a:r>
            <a:endParaRPr lang="sk-SK" sz="2000" i="1" dirty="0"/>
          </a:p>
        </p:txBody>
      </p:sp>
      <p:sp>
        <p:nvSpPr>
          <p:cNvPr id="10" name="BlokTextu 9"/>
          <p:cNvSpPr txBox="1"/>
          <p:nvPr/>
        </p:nvSpPr>
        <p:spPr>
          <a:xfrm>
            <a:off x="467544" y="5169386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i="1" dirty="0"/>
              <a:t>D</a:t>
            </a:r>
            <a:r>
              <a:rPr lang="sk-SK" sz="2000" i="1" dirty="0" smtClean="0"/>
              <a:t>okým nezačal veľa jesť, bol zdravý.</a:t>
            </a:r>
          </a:p>
          <a:p>
            <a:r>
              <a:rPr lang="sk-SK" sz="2000" i="1" dirty="0" smtClean="0"/>
              <a:t>Pretože mali prázdniny, nešli do školy.</a:t>
            </a:r>
            <a:endParaRPr lang="sk-SK" sz="2000" i="1" dirty="0"/>
          </a:p>
        </p:txBody>
      </p:sp>
      <p:sp>
        <p:nvSpPr>
          <p:cNvPr id="11" name="BlokTextu 10"/>
          <p:cNvSpPr txBox="1"/>
          <p:nvPr/>
        </p:nvSpPr>
        <p:spPr>
          <a:xfrm>
            <a:off x="107504" y="4551511"/>
            <a:ext cx="5184576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sk-SK" sz="2800" b="1" dirty="0" smtClean="0"/>
              <a:t>Príklady:</a:t>
            </a:r>
            <a:endParaRPr lang="sk-SK" sz="2800" b="1" dirty="0"/>
          </a:p>
        </p:txBody>
      </p:sp>
      <p:sp>
        <p:nvSpPr>
          <p:cNvPr id="13" name="BlokTextu 12"/>
          <p:cNvSpPr txBox="1"/>
          <p:nvPr/>
        </p:nvSpPr>
        <p:spPr>
          <a:xfrm>
            <a:off x="467544" y="3964994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sk-SK" sz="2000" dirty="0"/>
              <a:t>Z</a:t>
            </a:r>
            <a:r>
              <a:rPr lang="sk-SK" sz="2000" dirty="0" smtClean="0"/>
              <a:t>riedkavo sa používa aj opačné poradie viet</a:t>
            </a:r>
          </a:p>
        </p:txBody>
      </p:sp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1916832"/>
            <a:ext cx="4392488" cy="7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454950"/>
            <a:ext cx="4392488" cy="749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 descr="story time Icon 2105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4953000"/>
            <a:ext cx="1905000" cy="190500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107504" y="97468"/>
            <a:ext cx="9036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b="1" dirty="0" smtClean="0"/>
              <a:t>Vetosled</a:t>
            </a:r>
            <a:endParaRPr lang="sk-SK" sz="4800" b="1" dirty="0"/>
          </a:p>
        </p:txBody>
      </p:sp>
      <p:sp>
        <p:nvSpPr>
          <p:cNvPr id="5" name="BlokTextu 4"/>
          <p:cNvSpPr txBox="1"/>
          <p:nvPr/>
        </p:nvSpPr>
        <p:spPr>
          <a:xfrm>
            <a:off x="107504" y="838454"/>
            <a:ext cx="8928992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k-SK" sz="2400" dirty="0" smtClean="0"/>
              <a:t>   </a:t>
            </a:r>
            <a:r>
              <a:rPr lang="sk-SK" sz="2800" b="1" dirty="0" smtClean="0"/>
              <a:t>Opačné poradie viet </a:t>
            </a:r>
            <a:endParaRPr lang="sk-SK" sz="2400" b="1" dirty="0" smtClean="0"/>
          </a:p>
        </p:txBody>
      </p:sp>
      <p:sp>
        <p:nvSpPr>
          <p:cNvPr id="8" name="BlokTextu 7"/>
          <p:cNvSpPr txBox="1"/>
          <p:nvPr/>
        </p:nvSpPr>
        <p:spPr>
          <a:xfrm>
            <a:off x="107504" y="2924944"/>
            <a:ext cx="5184576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sk-SK" sz="2800" b="1" dirty="0" smtClean="0"/>
              <a:t>Príklady:</a:t>
            </a:r>
            <a:endParaRPr lang="sk-SK" sz="2800" b="1" dirty="0"/>
          </a:p>
        </p:txBody>
      </p:sp>
      <p:sp>
        <p:nvSpPr>
          <p:cNvPr id="9" name="BlokTextu 8"/>
          <p:cNvSpPr txBox="1"/>
          <p:nvPr/>
        </p:nvSpPr>
        <p:spPr>
          <a:xfrm>
            <a:off x="467544" y="3501008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i="1" dirty="0" smtClean="0"/>
              <a:t>Z tváre človeka vieme zistiť, že je nahnevan</a:t>
            </a:r>
            <a:r>
              <a:rPr lang="sk-SK" sz="2000" i="1" dirty="0"/>
              <a:t>ý</a:t>
            </a:r>
            <a:r>
              <a:rPr lang="sk-SK" sz="2000" i="1" dirty="0" smtClean="0"/>
              <a:t>. </a:t>
            </a:r>
          </a:p>
          <a:p>
            <a:r>
              <a:rPr lang="sk-SK" sz="2000" i="1" dirty="0" smtClean="0"/>
              <a:t>Že je človek nahnevaný, vieme zistiť z jeho tváre.</a:t>
            </a:r>
            <a:endParaRPr lang="sk-SK" sz="2000" i="1" dirty="0"/>
          </a:p>
        </p:txBody>
      </p:sp>
      <p:sp>
        <p:nvSpPr>
          <p:cNvPr id="13" name="BlokTextu 12"/>
          <p:cNvSpPr txBox="1"/>
          <p:nvPr/>
        </p:nvSpPr>
        <p:spPr>
          <a:xfrm>
            <a:off x="467544" y="2308810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sk-SK" sz="2000" dirty="0"/>
              <a:t>S</a:t>
            </a:r>
            <a:r>
              <a:rPr lang="sk-SK" sz="2000" dirty="0" smtClean="0"/>
              <a:t>a používa aj ako príznakový prostriedok na vyjadrenie emócií</a:t>
            </a:r>
          </a:p>
        </p:txBody>
      </p:sp>
      <p:sp>
        <p:nvSpPr>
          <p:cNvPr id="14" name="BlokTextu 13"/>
          <p:cNvSpPr txBox="1"/>
          <p:nvPr/>
        </p:nvSpPr>
        <p:spPr>
          <a:xfrm>
            <a:off x="467544" y="4449306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i="1" dirty="0" smtClean="0"/>
              <a:t>Neodpísal mi preto, aby ma nahneval! </a:t>
            </a:r>
          </a:p>
          <a:p>
            <a:r>
              <a:rPr lang="pl-PL" sz="2000" i="1" dirty="0" smtClean="0"/>
              <a:t>Aby ma nahneval, preto mi neodpísal!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tory time Icon 210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4953000"/>
            <a:ext cx="1905000" cy="190500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107504" y="97468"/>
            <a:ext cx="9036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b="1" dirty="0" smtClean="0"/>
              <a:t>Vetosled</a:t>
            </a:r>
            <a:endParaRPr lang="sk-SK" sz="4800" b="1" dirty="0"/>
          </a:p>
        </p:txBody>
      </p:sp>
      <p:sp>
        <p:nvSpPr>
          <p:cNvPr id="5" name="BlokTextu 4"/>
          <p:cNvSpPr txBox="1"/>
          <p:nvPr/>
        </p:nvSpPr>
        <p:spPr>
          <a:xfrm>
            <a:off x="107504" y="879103"/>
            <a:ext cx="5184576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k-SK" sz="2400" dirty="0" smtClean="0"/>
              <a:t>   </a:t>
            </a:r>
            <a:r>
              <a:rPr lang="sk-SK" sz="2800" b="1" dirty="0" smtClean="0"/>
              <a:t>Vedľajšia prívlastková veta</a:t>
            </a:r>
            <a:endParaRPr lang="sk-SK" sz="2800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107504" y="2679303"/>
            <a:ext cx="5184576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sk-SK" sz="2800" b="1" dirty="0" smtClean="0"/>
              <a:t>Príklady:</a:t>
            </a:r>
            <a:endParaRPr lang="sk-SK" sz="2800" b="1" dirty="0"/>
          </a:p>
        </p:txBody>
      </p:sp>
      <p:sp>
        <p:nvSpPr>
          <p:cNvPr id="9" name="BlokTextu 8"/>
          <p:cNvSpPr txBox="1"/>
          <p:nvPr/>
        </p:nvSpPr>
        <p:spPr>
          <a:xfrm>
            <a:off x="467544" y="3390091"/>
            <a:ext cx="7560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i="1" dirty="0" smtClean="0"/>
              <a:t>Včera nás navštívil Peter, brat nášho suseda Jana, a rozprával sa s nami až do večera</a:t>
            </a:r>
            <a:endParaRPr lang="sk-SK" sz="2400" i="1" dirty="0"/>
          </a:p>
        </p:txBody>
      </p:sp>
      <p:sp>
        <p:nvSpPr>
          <p:cNvPr id="10" name="BlokTextu 9"/>
          <p:cNvSpPr txBox="1"/>
          <p:nvPr/>
        </p:nvSpPr>
        <p:spPr>
          <a:xfrm>
            <a:off x="467544" y="4551511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i="1" dirty="0" smtClean="0"/>
              <a:t>Človek, ktorý nedopraje iným, je sebec</a:t>
            </a:r>
            <a:endParaRPr lang="sk-SK" sz="2400" i="1" dirty="0"/>
          </a:p>
        </p:txBody>
      </p:sp>
      <p:sp>
        <p:nvSpPr>
          <p:cNvPr id="14" name="BlokTextu 13"/>
          <p:cNvSpPr txBox="1"/>
          <p:nvPr/>
        </p:nvSpPr>
        <p:spPr>
          <a:xfrm>
            <a:off x="467544" y="1477233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sk-SK" sz="2000" dirty="0" smtClean="0"/>
              <a:t> </a:t>
            </a:r>
            <a:r>
              <a:rPr lang="sk-SK" sz="2400" dirty="0"/>
              <a:t>M</a:t>
            </a:r>
            <a:r>
              <a:rPr lang="sk-SK" sz="2400" dirty="0" smtClean="0"/>
              <a:t>ôžeme ju vložiť do hlavnej vety </a:t>
            </a:r>
          </a:p>
          <a:p>
            <a:pPr>
              <a:buFontTx/>
              <a:buChar char="-"/>
            </a:pPr>
            <a:r>
              <a:rPr lang="sk-SK" sz="2400" dirty="0"/>
              <a:t> V</a:t>
            </a:r>
            <a:r>
              <a:rPr lang="sk-SK" sz="2400" dirty="0" smtClean="0"/>
              <a:t>ždy sa pripája na nadradené podstatné meno v hlavnej vete</a:t>
            </a:r>
          </a:p>
          <a:p>
            <a:pPr>
              <a:buFontTx/>
              <a:buChar char="-"/>
            </a:pPr>
            <a:r>
              <a:rPr lang="sk-SK" sz="2400" dirty="0" smtClean="0"/>
              <a:t> Je oddelená čiarkami z oboch strán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tory time Icon 210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4953000"/>
            <a:ext cx="1905000" cy="190500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107504" y="2348880"/>
            <a:ext cx="9036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b="1" dirty="0" smtClean="0"/>
              <a:t>Konektory</a:t>
            </a:r>
            <a:endParaRPr lang="sk-SK" sz="4800" b="1" dirty="0"/>
          </a:p>
        </p:txBody>
      </p:sp>
      <p:sp>
        <p:nvSpPr>
          <p:cNvPr id="7" name="BlokTextu 6"/>
          <p:cNvSpPr txBox="1"/>
          <p:nvPr/>
        </p:nvSpPr>
        <p:spPr>
          <a:xfrm>
            <a:off x="467544" y="3429000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Konektory sú prostriedky súdržnosti a kontinuity textu, ktoré formujú text do kompaktného celku. Funkciou konektorov je teda vytvorenie súvislého textového celku.</a:t>
            </a:r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107504" y="404664"/>
            <a:ext cx="5184576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k-SK" sz="2400" dirty="0" smtClean="0"/>
              <a:t>   </a:t>
            </a:r>
            <a:r>
              <a:rPr lang="sk-SK" sz="2800" b="1" dirty="0" err="1"/>
              <a:t>K</a:t>
            </a:r>
            <a:r>
              <a:rPr lang="sk-SK" sz="2800" b="1" dirty="0" err="1" smtClean="0"/>
              <a:t>ohéznosť</a:t>
            </a:r>
            <a:r>
              <a:rPr lang="sk-SK" sz="2800" b="1" dirty="0" smtClean="0"/>
              <a:t> (viazanosť)</a:t>
            </a:r>
            <a:endParaRPr lang="sk-SK" sz="2800" b="1" dirty="0"/>
          </a:p>
        </p:txBody>
      </p:sp>
      <p:sp>
        <p:nvSpPr>
          <p:cNvPr id="10" name="BlokTextu 9"/>
          <p:cNvSpPr txBox="1"/>
          <p:nvPr/>
        </p:nvSpPr>
        <p:spPr>
          <a:xfrm>
            <a:off x="467544" y="1196752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Jednou zo základných vlastností textu je kohézia. Kohézia je kompaktnosť a súvislosť textu, ktorú zabezpečujú väčšinou konektory. Kohézia textu závisí od počtu a kvality konektorov. </a:t>
            </a:r>
            <a:endParaRPr lang="sk-SK" dirty="0"/>
          </a:p>
        </p:txBody>
      </p:sp>
      <p:pic>
        <p:nvPicPr>
          <p:cNvPr id="80898" name="Picture 2" descr="connection Icon 14564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4509120"/>
            <a:ext cx="2088124" cy="208812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tory time Icon 210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4953000"/>
            <a:ext cx="1905000" cy="190500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107504" y="97468"/>
            <a:ext cx="9036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b="1" dirty="0" smtClean="0"/>
              <a:t>Konektory</a:t>
            </a:r>
            <a:endParaRPr lang="sk-SK" sz="4800" b="1" dirty="0"/>
          </a:p>
        </p:txBody>
      </p:sp>
      <p:sp>
        <p:nvSpPr>
          <p:cNvPr id="4" name="BlokTextu 3"/>
          <p:cNvSpPr txBox="1"/>
          <p:nvPr/>
        </p:nvSpPr>
        <p:spPr>
          <a:xfrm>
            <a:off x="251520" y="908720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/>
              <a:t>a) Jazykové </a:t>
            </a:r>
            <a:endParaRPr lang="sk-SK" sz="3200" b="1" dirty="0"/>
          </a:p>
        </p:txBody>
      </p:sp>
      <p:sp>
        <p:nvSpPr>
          <p:cNvPr id="6" name="Zástupný objekt pre obsah 2">
            <a:extLst>
              <a:ext uri="{FF2B5EF4-FFF2-40B4-BE49-F238E27FC236}">
                <a16:creationId xmlns="" xmlns:a16="http://schemas.microsoft.com/office/drawing/2014/main" id="{3D0A8F59-1058-44EB-12C4-728F1C9D1DDD}"/>
              </a:ext>
            </a:extLst>
          </p:cNvPr>
          <p:cNvSpPr txBox="1">
            <a:spLocks/>
          </p:cNvSpPr>
          <p:nvPr/>
        </p:nvSpPr>
        <p:spPr>
          <a:xfrm>
            <a:off x="0" y="1700808"/>
            <a:ext cx="9144000" cy="424847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Zámená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sk-SK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Osobné, privlastňovacie, vzťažné, ukazovacie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Väzba slovesa a podstatného mena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Gramatická zhoda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sk-SK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Medzi dvoma vetnými členmi, napr. podmet a prívlastok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Paralelizmus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sk-SK" sz="2000" dirty="0"/>
              <a:t>O</a:t>
            </a:r>
            <a:r>
              <a:rPr kumimoji="0" lang="sk-SK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pakovanie syntaktických konštrukcií, ktoré nasledujú v texte za sebou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Synonymá, antonymá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Nevyjadrený podmet, elipsa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0658" name="Picture 2" descr="talking Icon 14290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16632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tory time Icon 210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4953000"/>
            <a:ext cx="1905000" cy="1905000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107504" y="97468"/>
            <a:ext cx="9036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b="1" dirty="0" smtClean="0"/>
              <a:t>Konektory</a:t>
            </a:r>
            <a:endParaRPr lang="sk-SK" sz="4800" b="1" dirty="0"/>
          </a:p>
        </p:txBody>
      </p:sp>
      <p:sp>
        <p:nvSpPr>
          <p:cNvPr id="4" name="BlokTextu 3"/>
          <p:cNvSpPr txBox="1"/>
          <p:nvPr/>
        </p:nvSpPr>
        <p:spPr>
          <a:xfrm>
            <a:off x="251520" y="908720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/>
              <a:t>a) Jazykové (príklad) </a:t>
            </a:r>
            <a:endParaRPr lang="sk-SK" sz="3200" b="1" dirty="0"/>
          </a:p>
        </p:txBody>
      </p:sp>
      <p:pic>
        <p:nvPicPr>
          <p:cNvPr id="79874" name="Picture 2" descr="https://cdn.discordapp.com/attachments/806189125270634506/1039607451198177310/imag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916832"/>
            <a:ext cx="6398915" cy="37009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1123</TotalTime>
  <Words>705</Words>
  <Application>Microsoft Office PowerPoint</Application>
  <PresentationFormat>Prezentácia na obrazovke (4:3)</PresentationFormat>
  <Paragraphs>110</Paragraphs>
  <Slides>16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17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  <vt:lpstr>Snímka 15</vt:lpstr>
      <vt:lpstr>Snímka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Admin</dc:creator>
  <cp:lastModifiedBy>Admin</cp:lastModifiedBy>
  <cp:revision>103</cp:revision>
  <dcterms:created xsi:type="dcterms:W3CDTF">2022-11-08T09:41:18Z</dcterms:created>
  <dcterms:modified xsi:type="dcterms:W3CDTF">2022-11-09T04:30:57Z</dcterms:modified>
</cp:coreProperties>
</file>